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68" r:id="rId3"/>
    <p:sldId id="258" r:id="rId4"/>
    <p:sldId id="259" r:id="rId5"/>
    <p:sldId id="261" r:id="rId6"/>
    <p:sldId id="262" r:id="rId7"/>
    <p:sldId id="264" r:id="rId8"/>
    <p:sldId id="263" r:id="rId9"/>
    <p:sldId id="273" r:id="rId10"/>
    <p:sldId id="265" r:id="rId11"/>
    <p:sldId id="266" r:id="rId12"/>
    <p:sldId id="267" r:id="rId13"/>
    <p:sldId id="270" r:id="rId14"/>
    <p:sldId id="269" r:id="rId15"/>
    <p:sldId id="271" r:id="rId16"/>
    <p:sldId id="272" r:id="rId17"/>
    <p:sldId id="257" r:id="rId18"/>
    <p:sldId id="260" r:id="rId19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3725"/>
    <p:restoredTop sz="94694"/>
  </p:normalViewPr>
  <p:slideViewPr>
    <p:cSldViewPr snapToGrid="0" snapToObjects="1">
      <p:cViewPr varScale="1">
        <p:scale>
          <a:sx n="98" d="100"/>
          <a:sy n="98" d="100"/>
        </p:scale>
        <p:origin x="216" y="7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tiff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8D27A22-B86A-1344-A255-72B8773FF68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1D90D7B5-B014-3945-B7AE-605F065157E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FBA9BC30-0D80-2243-8625-7F7AE1BFCA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BEAA78-91D5-E640-86AF-D8C294B5ABAF}" type="datetimeFigureOut">
              <a:rPr lang="ru-RU" smtClean="0"/>
              <a:t>27.09.2018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E05D6AA6-D384-434D-8D33-0631666C27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43590AA4-CC64-D840-9FAA-D377D4632B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DC54BB-2925-AA4F-89F2-8A5B8ADD0E3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2787210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F3DD98C-E0CB-9F42-95FB-CFDAC5025D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BA3987F0-CA64-8D42-B66A-24206840942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r>
              <a:rPr lang="ru-RU"/>
              <a:t>Образец текста
Второй уровень
Третий уровень
Четвертый уровень
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970953F9-5EAD-F34B-8AD9-CD1B6C3089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BEAA78-91D5-E640-86AF-D8C294B5ABAF}" type="datetimeFigureOut">
              <a:rPr lang="ru-RU" smtClean="0"/>
              <a:t>27.09.2018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C23260BA-1BE2-A142-AEE4-A868E6C37B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CA1FAA2C-E00B-7445-94CA-B2CA0CF089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DC54BB-2925-AA4F-89F2-8A5B8ADD0E3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8497787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B6C25448-D775-A74D-9295-CD8BB3ADA37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15B12306-C7F1-FC47-99BE-23F22E78FCD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r>
              <a:rPr lang="ru-RU"/>
              <a:t>Образец текста
Второй уровень
Третий уровень
Четвертый уровень
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8BF2CCBC-02A3-6745-B8B9-9C23597ADC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BEAA78-91D5-E640-86AF-D8C294B5ABAF}" type="datetimeFigureOut">
              <a:rPr lang="ru-RU" smtClean="0"/>
              <a:t>27.09.2018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62942BCD-3905-D649-9EBA-B3093C6317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8866D52F-7B9C-2645-881E-7B0F674C81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DC54BB-2925-AA4F-89F2-8A5B8ADD0E3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103841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826AEA1-6EF6-884A-8C01-CAD885F615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95A7C27-C9E3-5D42-9FB1-1032B258827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/>
              <a:t>Образец текста
Второй уровень
Третий уровень
Четвертый уровень
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71A5AAAA-1BE0-E244-B2CD-32E4BE5A43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BEAA78-91D5-E640-86AF-D8C294B5ABAF}" type="datetimeFigureOut">
              <a:rPr lang="ru-RU" smtClean="0"/>
              <a:t>27.09.2018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A6717C52-1F09-FB4A-954E-9B9A668066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F6B4A21C-D559-7C4D-A3D8-7D0468C371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DC54BB-2925-AA4F-89F2-8A5B8ADD0E3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350990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1FD6262-2B03-DC4A-8683-F5D1DCF53E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05F01161-3F70-0E42-8F31-BF188FFEF4F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/>
              <a:t>Образец текста
Второй уровень
Третий уровень
Четвертый уровень
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3C095D19-4D21-504E-91F6-2225EEF855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BEAA78-91D5-E640-86AF-D8C294B5ABAF}" type="datetimeFigureOut">
              <a:rPr lang="ru-RU" smtClean="0"/>
              <a:t>27.09.2018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A68805E8-2B4B-7141-AC74-C06BEC4243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6562C351-9680-F34B-A080-76B6DC5A34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DC54BB-2925-AA4F-89F2-8A5B8ADD0E3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42651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B674F64-D927-5042-AD91-79A31CD1C6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FA5408-CE9B-F34F-B8EC-5FC0381596E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r>
              <a:rPr lang="ru-RU"/>
              <a:t>Образец текста
Второй уровень
Третий уровень
Четвертый уровень
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0A5B1347-2935-4242-B689-AB7357CF18B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r>
              <a:rPr lang="ru-RU"/>
              <a:t>Образец текста
Второй уровень
Третий уровень
Четвертый уровень
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2DC3B987-F586-C54F-A723-DF134BD235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BEAA78-91D5-E640-86AF-D8C294B5ABAF}" type="datetimeFigureOut">
              <a:rPr lang="ru-RU" smtClean="0"/>
              <a:t>27.09.2018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CE535FA8-1485-7B4C-BD7E-4ADAA66B01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3F0CF22D-2D74-2548-8A77-1621EF0D7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DC54BB-2925-AA4F-89F2-8A5B8ADD0E3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167015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BBFE96C-153F-9648-936B-D1CB795D83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B3190F99-AA44-3746-A5F2-FDE22DE8DB6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lang="ru-RU"/>
              <a:t>Образец текста
Второй уровень
Третий уровень
Четвертый уровень
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08E97EC8-41E4-A84C-A503-BA71BF7AE0C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r>
              <a:rPr lang="ru-RU"/>
              <a:t>Образец текста
Второй уровень
Третий уровень
Четвертый уровень
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79826750-BA47-714B-9C64-FBB6CC8600D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lang="ru-RU"/>
              <a:t>Образец текста
Второй уровень
Третий уровень
Четвертый уровень
Пятый уровень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36CCE352-DE6F-2D4D-BFC9-D124700054C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r>
              <a:rPr lang="ru-RU"/>
              <a:t>Образец текста
Второй уровень
Третий уровень
Четвертый уровень
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E0BD1D77-AB81-E14A-810C-B21C0F1ADB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BEAA78-91D5-E640-86AF-D8C294B5ABAF}" type="datetimeFigureOut">
              <a:rPr lang="ru-RU" smtClean="0"/>
              <a:t>27.09.2018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A3728DF1-7536-D342-9458-F6AF3F5F54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7A936267-AF3C-2A40-B1A5-90B5A2B139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DC54BB-2925-AA4F-89F2-8A5B8ADD0E3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4257326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DC34165-A2B4-3149-A484-0FE82955B8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C792B43B-AB97-B641-B081-1755E9AC64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BEAA78-91D5-E640-86AF-D8C294B5ABAF}" type="datetimeFigureOut">
              <a:rPr lang="ru-RU" smtClean="0"/>
              <a:t>27.09.2018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E3258785-DEC6-5B45-BDC1-2599A8A450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7D27A47C-D909-AD41-AEFA-7A0A12A4E7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DC54BB-2925-AA4F-89F2-8A5B8ADD0E3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392662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15430A7A-2AD4-A440-8C5E-42BC8BABAA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BEAA78-91D5-E640-86AF-D8C294B5ABAF}" type="datetimeFigureOut">
              <a:rPr lang="ru-RU" smtClean="0"/>
              <a:t>27.09.2018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AC76F738-0930-064D-8C8F-BE664C6123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C6C73105-131F-B741-9494-6D1BC23233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DC54BB-2925-AA4F-89F2-8A5B8ADD0E3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448609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B1C94CA-11B4-EB4F-8E5E-31C5E37E0D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25C51EDB-01C2-564F-AE65-9F9884359D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r>
              <a:rPr lang="ru-RU"/>
              <a:t>Образец текста
Второй уровень
Третий уровень
Четвертый уровень
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52AB2441-06E1-7F44-BBC5-6F12EFF7D3C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ru-RU"/>
              <a:t>Образец текста
Второй уровень
Третий уровень
Четвертый уровень
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8256BD1A-9374-7E40-8F1A-BC7D78E7B9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BEAA78-91D5-E640-86AF-D8C294B5ABAF}" type="datetimeFigureOut">
              <a:rPr lang="ru-RU" smtClean="0"/>
              <a:t>27.09.2018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1940C5AC-FDAD-844A-BB52-F998ABEBA2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CDB2B2C0-E59C-BA4C-987F-E315BD8346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DC54BB-2925-AA4F-89F2-8A5B8ADD0E3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5588041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D2CB28F-3C88-BF44-9081-346BCF474A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0F005B4D-C4F9-C943-88DA-9E3A3DA2591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CD17D21D-4E30-DF4A-8EC1-77645F206BA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ru-RU"/>
              <a:t>Образец текста
Второй уровень
Третий уровень
Четвертый уровень
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E98DFE0E-AF16-1C4B-90D9-21A03BE39D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BEAA78-91D5-E640-86AF-D8C294B5ABAF}" type="datetimeFigureOut">
              <a:rPr lang="ru-RU" smtClean="0"/>
              <a:t>27.09.2018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D84F5C6B-1E46-0B41-ABC1-A3162379B2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CCC1E442-F329-6649-A1B5-06960C5242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DC54BB-2925-AA4F-89F2-8A5B8ADD0E3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76555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1FFA638-C0D1-854D-8676-28E628301F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86810FF1-FE70-2641-B23C-510FEA61EDD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r>
              <a:rPr lang="ru-RU"/>
              <a:t>Образец текста
Второй уровень
Третий уровень
Четвертый уровень
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9F207EDE-3124-AF48-AC2D-2860257260B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FBEAA78-91D5-E640-86AF-D8C294B5ABAF}" type="datetimeFigureOut">
              <a:rPr lang="ru-RU" smtClean="0"/>
              <a:t>27.09.2018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A3DEDC41-81E6-504E-AA62-B0F0BEF90F2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FC47648D-6CF2-5D44-8EBB-5C1C9014F84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DC54BB-2925-AA4F-89F2-8A5B8ADD0E3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587896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afasterweb.com/2017/01/31/upgrading-your-service-worker-cache/" TargetMode="External"/><Relationship Id="rId2" Type="http://schemas.openxmlformats.org/officeDocument/2006/relationships/hyperlink" Target="https://developers.google.com/web/progressive-web-apps/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medium.freecodecamp.org/progressive-web-apps-101-the-what-why-and-how-4aa5e9065ac2" TargetMode="External"/><Relationship Id="rId4" Type="http://schemas.openxmlformats.org/officeDocument/2006/relationships/hyperlink" Target="https://developer.mozilla.org/en-US/docs/Web/API/Cache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hyperlink" Target="https://app-manifest.firebaseapp.com/" TargetMode="Externa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80A9975-E8F2-E344-8219-EB33E5E57B1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631990"/>
            <a:ext cx="9144000" cy="1703450"/>
          </a:xfrm>
        </p:spPr>
        <p:txBody>
          <a:bodyPr>
            <a:normAutofit fontScale="90000"/>
          </a:bodyPr>
          <a:lstStyle/>
          <a:p>
            <a:r>
              <a:rPr lang="en-GB" b="1" dirty="0"/>
              <a:t>Fast start with PWA. Service Workers. </a:t>
            </a:r>
            <a:r>
              <a:rPr lang="ru-RU" b="1" dirty="0"/>
              <a:t>Кеширование</a:t>
            </a:r>
            <a:endParaRPr lang="ru-RU" dirty="0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0B5FF368-396E-C546-A8A3-DCA1120740E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714146"/>
            <a:ext cx="9144000" cy="1655762"/>
          </a:xfrm>
        </p:spPr>
        <p:txBody>
          <a:bodyPr>
            <a:normAutofit lnSpcReduction="10000"/>
          </a:bodyPr>
          <a:lstStyle/>
          <a:p>
            <a:endParaRPr lang="ru-RU" dirty="0"/>
          </a:p>
          <a:p>
            <a:endParaRPr lang="ru-RU" dirty="0"/>
          </a:p>
          <a:p>
            <a:endParaRPr lang="ru-RU" dirty="0"/>
          </a:p>
          <a:p>
            <a:pPr algn="r"/>
            <a:r>
              <a:rPr lang="ru-RU" dirty="0"/>
              <a:t>Кирилл Матросов</a:t>
            </a:r>
          </a:p>
          <a:p>
            <a:endParaRPr lang="ru-RU" dirty="0"/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A8131657-D637-2541-86AE-BBF98F34F6C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4736" y="288180"/>
            <a:ext cx="4137284" cy="12315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0215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9A62005-DE80-1F4F-B2A9-82F526261B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5804"/>
            <a:ext cx="10515600" cy="1325563"/>
          </a:xfrm>
        </p:spPr>
        <p:txBody>
          <a:bodyPr/>
          <a:lstStyle/>
          <a:p>
            <a:r>
              <a:rPr lang="en-GB" b="1" dirty="0"/>
              <a:t>Service Workers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BBE9D27-C5C8-5F4B-8F46-9C74C67745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41367"/>
            <a:ext cx="10515600" cy="2130882"/>
          </a:xfrm>
        </p:spPr>
        <p:txBody>
          <a:bodyPr>
            <a:normAutofit fontScale="62500" lnSpcReduction="20000"/>
          </a:bodyPr>
          <a:lstStyle/>
          <a:p>
            <a:pPr marL="0" indent="0">
              <a:lnSpc>
                <a:spcPct val="170000"/>
              </a:lnSpc>
              <a:spcBef>
                <a:spcPts val="0"/>
              </a:spcBef>
              <a:buNone/>
            </a:pPr>
            <a:r>
              <a:rPr lang="en-GB" dirty="0"/>
              <a:t>Service Workers </a:t>
            </a:r>
            <a:r>
              <a:rPr lang="ru-RU" dirty="0"/>
              <a:t>представляют собой процессы в фоновом режиме, которые обеспечивают взаимодействие между приложением и сетью. Данные процессы способны перехватывать </a:t>
            </a:r>
            <a:r>
              <a:rPr lang="en-GB" dirty="0"/>
              <a:t>http-</a:t>
            </a:r>
            <a:r>
              <a:rPr lang="ru-RU" dirty="0"/>
              <a:t>запросы и кешировать информацию, что может быть использовано для </a:t>
            </a:r>
            <a:r>
              <a:rPr lang="ru-RU" dirty="0" err="1"/>
              <a:t>подгрузки</a:t>
            </a:r>
            <a:r>
              <a:rPr lang="ru-RU" dirty="0"/>
              <a:t> данных при отсутствии сети. В плане реализации </a:t>
            </a:r>
            <a:r>
              <a:rPr lang="en-GB" dirty="0"/>
              <a:t>Service Workers - </a:t>
            </a:r>
            <a:r>
              <a:rPr lang="ru-RU" dirty="0"/>
              <a:t>это </a:t>
            </a:r>
            <a:r>
              <a:rPr lang="en-GB" dirty="0" err="1"/>
              <a:t>javascript</a:t>
            </a:r>
            <a:r>
              <a:rPr lang="en-GB" dirty="0"/>
              <a:t> </a:t>
            </a:r>
            <a:r>
              <a:rPr lang="ru-RU" dirty="0"/>
              <a:t>скрипты, которые слушают события и выполняют задачи.</a:t>
            </a: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23DE2106-D479-9B42-92A0-C4FBADFD119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3709897"/>
            <a:ext cx="10515600" cy="26268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610326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9A62005-DE80-1F4F-B2A9-82F526261B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5804"/>
            <a:ext cx="10515600" cy="1325563"/>
          </a:xfrm>
        </p:spPr>
        <p:txBody>
          <a:bodyPr/>
          <a:lstStyle/>
          <a:p>
            <a:r>
              <a:rPr lang="en-GB" b="1" dirty="0"/>
              <a:t>Service Workers</a:t>
            </a:r>
            <a:endParaRPr lang="ru-RU" dirty="0"/>
          </a:p>
        </p:txBody>
      </p:sp>
      <p:pic>
        <p:nvPicPr>
          <p:cNvPr id="4" name="Объект 3">
            <a:extLst>
              <a:ext uri="{FF2B5EF4-FFF2-40B4-BE49-F238E27FC236}">
                <a16:creationId xmlns:a16="http://schemas.microsoft.com/office/drawing/2014/main" id="{14F4C742-5E83-1D49-901B-7427EE98C8F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341367"/>
            <a:ext cx="9425974" cy="4835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621006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9A62005-DE80-1F4F-B2A9-82F526261B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5804"/>
            <a:ext cx="10515600" cy="1325563"/>
          </a:xfrm>
        </p:spPr>
        <p:txBody>
          <a:bodyPr/>
          <a:lstStyle/>
          <a:p>
            <a:r>
              <a:rPr lang="en-GB" b="1" dirty="0"/>
              <a:t>Service Worker lifecycle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BBE9D27-C5C8-5F4B-8F46-9C74C67745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41367"/>
            <a:ext cx="10515600" cy="4835596"/>
          </a:xfrm>
        </p:spPr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GB" dirty="0"/>
              <a:t>register</a:t>
            </a:r>
          </a:p>
          <a:p>
            <a:pPr marL="514350" indent="-514350">
              <a:buFont typeface="+mj-lt"/>
              <a:buAutoNum type="arabicPeriod"/>
            </a:pPr>
            <a:r>
              <a:rPr lang="en-GB" dirty="0"/>
              <a:t>installation</a:t>
            </a:r>
          </a:p>
          <a:p>
            <a:pPr marL="514350" indent="-514350">
              <a:buFont typeface="+mj-lt"/>
              <a:buAutoNum type="arabicPeriod"/>
            </a:pPr>
            <a:r>
              <a:rPr lang="en-GB" dirty="0"/>
              <a:t>activation</a:t>
            </a:r>
          </a:p>
          <a:p>
            <a:pPr marL="514350" indent="-514350">
              <a:buFont typeface="+mj-lt"/>
              <a:buAutoNum type="arabicPeriod"/>
            </a:pPr>
            <a:r>
              <a:rPr lang="en-GB" dirty="0"/>
              <a:t>idle</a:t>
            </a:r>
          </a:p>
          <a:p>
            <a:pPr marL="514350" indent="-514350">
              <a:buFont typeface="+mj-lt"/>
              <a:buAutoNum type="arabicPeriod"/>
            </a:pPr>
            <a:r>
              <a:rPr lang="en-GB" dirty="0"/>
              <a:t>termination</a:t>
            </a:r>
          </a:p>
          <a:p>
            <a:endParaRPr lang="ru-RU"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17717021-6EC6-DA4D-85F5-6AD9544B0BF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31913" y="936419"/>
            <a:ext cx="6616694" cy="4323320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0577B85C-2297-5C4E-B81C-0A41E8C9F76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72441" y="1028665"/>
            <a:ext cx="4681359" cy="5148298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4249D6E4-87BD-2440-93B1-7257C1FF282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8200" y="4652963"/>
            <a:ext cx="5715000" cy="152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35136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6" dur="5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4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9A62005-DE80-1F4F-B2A9-82F526261B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5804"/>
            <a:ext cx="10515600" cy="1325563"/>
          </a:xfrm>
        </p:spPr>
        <p:txBody>
          <a:bodyPr/>
          <a:lstStyle/>
          <a:p>
            <a:r>
              <a:rPr lang="ru-RU" b="1" i="1" dirty="0"/>
              <a:t>Когда обновляется </a:t>
            </a:r>
            <a:r>
              <a:rPr lang="en-GB" b="1" i="1" dirty="0"/>
              <a:t>Service Worker?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BBE9D27-C5C8-5F4B-8F46-9C74C67745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41367"/>
            <a:ext cx="10515600" cy="4835596"/>
          </a:xfrm>
        </p:spPr>
        <p:txBody>
          <a:bodyPr/>
          <a:lstStyle/>
          <a:p>
            <a:r>
              <a:rPr lang="ru-RU" dirty="0"/>
              <a:t>При </a:t>
            </a:r>
            <a:r>
              <a:rPr lang="ru-RU" b="1" dirty="0"/>
              <a:t>закрытии</a:t>
            </a:r>
            <a:r>
              <a:rPr lang="ru-RU" dirty="0"/>
              <a:t> вкладки со старым процессом и открытии новой</a:t>
            </a:r>
          </a:p>
          <a:p>
            <a:r>
              <a:rPr lang="ru-RU" dirty="0"/>
              <a:t>Добавить строчку </a:t>
            </a:r>
            <a:r>
              <a:rPr lang="en-GB" i="1" dirty="0" err="1"/>
              <a:t>self.skipWaiting</a:t>
            </a:r>
            <a:r>
              <a:rPr lang="en-GB" i="1" dirty="0"/>
              <a:t>();</a:t>
            </a:r>
            <a:r>
              <a:rPr lang="en-GB" dirty="0"/>
              <a:t> </a:t>
            </a:r>
            <a:r>
              <a:rPr lang="ru-RU" dirty="0"/>
              <a:t>в </a:t>
            </a:r>
            <a:r>
              <a:rPr lang="en-GB" dirty="0"/>
              <a:t>listener </a:t>
            </a:r>
            <a:r>
              <a:rPr lang="ru-RU" dirty="0"/>
              <a:t>для </a:t>
            </a:r>
            <a:r>
              <a:rPr lang="en-GB" dirty="0"/>
              <a:t>install</a:t>
            </a:r>
          </a:p>
          <a:p>
            <a:pPr marL="0" indent="0">
              <a:buNone/>
            </a:pP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33342815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9A62005-DE80-1F4F-B2A9-82F526261B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5804"/>
            <a:ext cx="10515600" cy="1325563"/>
          </a:xfrm>
        </p:spPr>
        <p:txBody>
          <a:bodyPr/>
          <a:lstStyle/>
          <a:p>
            <a:r>
              <a:rPr lang="ru-RU" b="1" dirty="0"/>
              <a:t>Кеширование с </a:t>
            </a:r>
            <a:r>
              <a:rPr lang="en-GB" b="1" dirty="0"/>
              <a:t>Service Workers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BBE9D27-C5C8-5F4B-8F46-9C74C67745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41367"/>
            <a:ext cx="10515600" cy="4835596"/>
          </a:xfrm>
        </p:spPr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ru-RU" b="1" dirty="0"/>
              <a:t>Зачем?</a:t>
            </a:r>
            <a:endParaRPr lang="ru-RU" dirty="0"/>
          </a:p>
          <a:p>
            <a:r>
              <a:rPr lang="ru-RU" dirty="0"/>
              <a:t>Плохое соединение</a:t>
            </a:r>
          </a:p>
          <a:p>
            <a:r>
              <a:rPr lang="ru-RU" dirty="0"/>
              <a:t>Нет соединения (лифт/метро)</a:t>
            </a:r>
          </a:p>
          <a:p>
            <a:r>
              <a:rPr lang="en-GB" dirty="0"/>
              <a:t>Lie-Fie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ru-RU" b="1" dirty="0"/>
              <a:t>Как?</a:t>
            </a:r>
            <a:endParaRPr lang="ru-RU" dirty="0"/>
          </a:p>
          <a:p>
            <a:r>
              <a:rPr lang="en-GB" dirty="0"/>
              <a:t>Cache API - </a:t>
            </a:r>
            <a:r>
              <a:rPr lang="ru-RU" dirty="0"/>
              <a:t>механизм для хранения пары запрос/ответ (без поддержки в </a:t>
            </a:r>
            <a:r>
              <a:rPr lang="en-GB" dirty="0"/>
              <a:t>Safari)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ru-RU" b="1" dirty="0"/>
              <a:t>Что?</a:t>
            </a:r>
            <a:endParaRPr lang="ru-RU" dirty="0"/>
          </a:p>
          <a:p>
            <a:r>
              <a:rPr lang="en-GB" dirty="0" err="1"/>
              <a:t>js</a:t>
            </a:r>
            <a:endParaRPr lang="en-GB" dirty="0"/>
          </a:p>
          <a:p>
            <a:r>
              <a:rPr lang="en-GB" dirty="0" err="1"/>
              <a:t>css</a:t>
            </a:r>
            <a:endParaRPr lang="en-GB" dirty="0"/>
          </a:p>
          <a:p>
            <a:r>
              <a:rPr lang="ru-RU" dirty="0"/>
              <a:t>картинки</a:t>
            </a:r>
          </a:p>
          <a:p>
            <a:r>
              <a:rPr lang="ru-RU" dirty="0"/>
              <a:t>шрифты</a:t>
            </a: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50592245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9A62005-DE80-1F4F-B2A9-82F526261B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5804"/>
            <a:ext cx="10515600" cy="1325563"/>
          </a:xfrm>
        </p:spPr>
        <p:txBody>
          <a:bodyPr/>
          <a:lstStyle/>
          <a:p>
            <a:r>
              <a:rPr lang="en-GB" b="1" dirty="0"/>
              <a:t>cashes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BBE9D27-C5C8-5F4B-8F46-9C74C67745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41367"/>
            <a:ext cx="10515600" cy="4835596"/>
          </a:xfrm>
        </p:spPr>
        <p:txBody>
          <a:bodyPr>
            <a:normAutofit fontScale="92500" lnSpcReduction="10000"/>
          </a:bodyPr>
          <a:lstStyle/>
          <a:p>
            <a:endParaRPr lang="en-GB" b="1" dirty="0"/>
          </a:p>
          <a:p>
            <a:pPr marL="0" indent="0">
              <a:buNone/>
            </a:pPr>
            <a:r>
              <a:rPr lang="ru-RU" dirty="0"/>
              <a:t>Объект, отвечающий за взаимодействие с </a:t>
            </a:r>
            <a:r>
              <a:rPr lang="ru-RU" dirty="0" err="1"/>
              <a:t>кешем</a:t>
            </a:r>
            <a:r>
              <a:rPr lang="ru-RU" dirty="0"/>
              <a:t> </a:t>
            </a:r>
            <a:r>
              <a:rPr lang="ru-RU" dirty="0" err="1"/>
              <a:t>Основые</a:t>
            </a:r>
            <a:r>
              <a:rPr lang="ru-RU" dirty="0"/>
              <a:t> методы:</a:t>
            </a:r>
          </a:p>
          <a:p>
            <a:r>
              <a:rPr lang="en-GB" dirty="0"/>
              <a:t>match(Request) - </a:t>
            </a:r>
            <a:r>
              <a:rPr lang="ru-RU" dirty="0"/>
              <a:t>Проверяет, является ли данный </a:t>
            </a:r>
            <a:r>
              <a:rPr lang="en-GB" dirty="0"/>
              <a:t>Request </a:t>
            </a:r>
            <a:r>
              <a:rPr lang="ru-RU" dirty="0"/>
              <a:t>ключом в любом из объектов </a:t>
            </a:r>
            <a:r>
              <a:rPr lang="en-GB" dirty="0"/>
              <a:t>Cache, </a:t>
            </a:r>
            <a:r>
              <a:rPr lang="ru-RU" dirty="0"/>
              <a:t>отслеживаемых объектом </a:t>
            </a:r>
            <a:r>
              <a:rPr lang="en-GB" dirty="0" err="1"/>
              <a:t>CacheStorage</a:t>
            </a:r>
            <a:r>
              <a:rPr lang="en-GB" dirty="0"/>
              <a:t>, </a:t>
            </a:r>
            <a:r>
              <a:rPr lang="ru-RU" dirty="0"/>
              <a:t>и возвращает </a:t>
            </a:r>
            <a:r>
              <a:rPr lang="en-GB" dirty="0"/>
              <a:t>Promise, </a:t>
            </a:r>
            <a:r>
              <a:rPr lang="ru-RU" dirty="0"/>
              <a:t>который успешно завершится, когда найдет совпадение.</a:t>
            </a:r>
          </a:p>
          <a:p>
            <a:r>
              <a:rPr lang="en-GB" dirty="0"/>
              <a:t>open(</a:t>
            </a:r>
            <a:r>
              <a:rPr lang="en-GB" dirty="0" err="1"/>
              <a:t>cacheName</a:t>
            </a:r>
            <a:r>
              <a:rPr lang="en-GB" dirty="0"/>
              <a:t>) - </a:t>
            </a:r>
            <a:r>
              <a:rPr lang="ru-RU" dirty="0"/>
              <a:t>Возвращает </a:t>
            </a:r>
            <a:r>
              <a:rPr lang="en-GB" dirty="0"/>
              <a:t>Promise, </a:t>
            </a:r>
            <a:r>
              <a:rPr lang="ru-RU" dirty="0"/>
              <a:t>который успешно завершится, когда объект </a:t>
            </a:r>
            <a:r>
              <a:rPr lang="en-GB" dirty="0"/>
              <a:t>Cache </a:t>
            </a:r>
            <a:r>
              <a:rPr lang="ru-RU" dirty="0"/>
              <a:t>найдет необходимый объект с </a:t>
            </a:r>
            <a:r>
              <a:rPr lang="en-GB" dirty="0" err="1"/>
              <a:t>cacheName</a:t>
            </a:r>
            <a:r>
              <a:rPr lang="en-GB" dirty="0"/>
              <a:t> (</a:t>
            </a:r>
            <a:r>
              <a:rPr lang="ru-RU" dirty="0"/>
              <a:t>если такого нет, то создаст новый).</a:t>
            </a:r>
          </a:p>
          <a:p>
            <a:r>
              <a:rPr lang="en-GB" dirty="0"/>
              <a:t>has(</a:t>
            </a:r>
            <a:r>
              <a:rPr lang="en-GB" dirty="0" err="1"/>
              <a:t>cacheName</a:t>
            </a:r>
            <a:r>
              <a:rPr lang="en-GB" dirty="0"/>
              <a:t>) - </a:t>
            </a:r>
            <a:r>
              <a:rPr lang="ru-RU" dirty="0"/>
              <a:t>Возвращает </a:t>
            </a:r>
            <a:r>
              <a:rPr lang="en-GB" dirty="0"/>
              <a:t>Promise, </a:t>
            </a:r>
            <a:r>
              <a:rPr lang="ru-RU" dirty="0"/>
              <a:t>который успешно завершится и вернет </a:t>
            </a:r>
            <a:r>
              <a:rPr lang="en-GB" dirty="0"/>
              <a:t>true, </a:t>
            </a:r>
            <a:r>
              <a:rPr lang="ru-RU" dirty="0"/>
              <a:t>если объект </a:t>
            </a:r>
            <a:r>
              <a:rPr lang="en-GB" dirty="0"/>
              <a:t>Cache </a:t>
            </a:r>
            <a:r>
              <a:rPr lang="ru-RU" dirty="0"/>
              <a:t>содержит </a:t>
            </a:r>
            <a:r>
              <a:rPr lang="ru-RU" dirty="0" err="1"/>
              <a:t>кеш</a:t>
            </a:r>
            <a:r>
              <a:rPr lang="ru-RU" dirty="0"/>
              <a:t> с установленным </a:t>
            </a:r>
            <a:r>
              <a:rPr lang="en-GB" dirty="0" err="1"/>
              <a:t>cacheName</a:t>
            </a:r>
            <a:r>
              <a:rPr lang="en-GB" dirty="0"/>
              <a:t>.</a:t>
            </a: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75122532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9A62005-DE80-1F4F-B2A9-82F526261B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5804"/>
            <a:ext cx="10515600" cy="1325563"/>
          </a:xfrm>
        </p:spPr>
        <p:txBody>
          <a:bodyPr/>
          <a:lstStyle/>
          <a:p>
            <a:r>
              <a:rPr lang="ru-RU" b="1" dirty="0"/>
              <a:t>Динамическое кеширование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BBE9D27-C5C8-5F4B-8F46-9C74C67745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41367"/>
            <a:ext cx="10515600" cy="4835596"/>
          </a:xfrm>
        </p:spPr>
        <p:txBody>
          <a:bodyPr/>
          <a:lstStyle/>
          <a:p>
            <a:pPr marL="0" indent="0">
              <a:buNone/>
            </a:pPr>
            <a:r>
              <a:rPr lang="ru-RU" dirty="0"/>
              <a:t>Метод </a:t>
            </a:r>
            <a:r>
              <a:rPr lang="en-GB" i="1" dirty="0"/>
              <a:t>put</a:t>
            </a:r>
            <a:r>
              <a:rPr lang="en-GB" dirty="0"/>
              <a:t> </a:t>
            </a:r>
            <a:r>
              <a:rPr lang="ru-RU" dirty="0"/>
              <a:t>позволяет добавлять данные налету. </a:t>
            </a: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2FDEC3A7-A9CF-7F40-8090-7B6F9AA14A7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7602" y="1993212"/>
            <a:ext cx="8767775" cy="38268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748344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Объект 2">
            <a:extLst>
              <a:ext uri="{FF2B5EF4-FFF2-40B4-BE49-F238E27FC236}">
                <a16:creationId xmlns:a16="http://schemas.microsoft.com/office/drawing/2014/main" id="{042D7A8C-F325-EF4C-B527-BDF8422D0A3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26031"/>
            <a:ext cx="10515600" cy="5950932"/>
          </a:xfrm>
        </p:spPr>
        <p:txBody>
          <a:bodyPr anchor="ctr">
            <a:normAutofit/>
          </a:bodyPr>
          <a:lstStyle/>
          <a:p>
            <a:pPr marL="0" indent="0" algn="ctr">
              <a:buNone/>
            </a:pPr>
            <a:r>
              <a:rPr lang="ru-RU" sz="6000" dirty="0"/>
              <a:t>СПАСИБО</a:t>
            </a:r>
          </a:p>
        </p:txBody>
      </p:sp>
    </p:spTree>
    <p:extLst>
      <p:ext uri="{BB962C8B-B14F-4D97-AF65-F5344CB8AC3E}">
        <p14:creationId xmlns:p14="http://schemas.microsoft.com/office/powerpoint/2010/main" val="9892869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9A62005-DE80-1F4F-B2A9-82F526261B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5804"/>
            <a:ext cx="10515600" cy="1325563"/>
          </a:xfrm>
        </p:spPr>
        <p:txBody>
          <a:bodyPr/>
          <a:lstStyle/>
          <a:p>
            <a:r>
              <a:rPr lang="ru-RU" b="1" dirty="0"/>
              <a:t>Полезные ссылки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BBE9D27-C5C8-5F4B-8F46-9C74C67745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41367"/>
            <a:ext cx="10515600" cy="4835596"/>
          </a:xfrm>
        </p:spPr>
        <p:txBody>
          <a:bodyPr/>
          <a:lstStyle/>
          <a:p>
            <a:r>
              <a:rPr lang="en-GB" dirty="0">
                <a:hlinkClick r:id="rId2"/>
              </a:rPr>
              <a:t>https://developers.google.com/web/progressive-web-apps/</a:t>
            </a:r>
            <a:endParaRPr lang="en-GB" dirty="0"/>
          </a:p>
          <a:p>
            <a:r>
              <a:rPr lang="en-GB" dirty="0">
                <a:hlinkClick r:id="rId3"/>
              </a:rPr>
              <a:t>https://www.afasterweb.com/2017/01/31/upgrading-your-service-worker-cache/</a:t>
            </a:r>
            <a:endParaRPr lang="en-GB" dirty="0"/>
          </a:p>
          <a:p>
            <a:r>
              <a:rPr lang="en-GB" dirty="0">
                <a:hlinkClick r:id="rId4"/>
              </a:rPr>
              <a:t>https://developer.mozilla.org/en-US/docs/Web/API/Cache</a:t>
            </a:r>
            <a:endParaRPr lang="en-GB" dirty="0"/>
          </a:p>
          <a:p>
            <a:r>
              <a:rPr lang="en-GB" dirty="0">
                <a:hlinkClick r:id="rId5"/>
              </a:rPr>
              <a:t>https://medium.freecodecamp.org/progressive-web-apps-101-the-what-why-and-how-4aa5e9065ac2</a:t>
            </a:r>
            <a:endParaRPr lang="en-GB" dirty="0"/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2747764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9A62005-DE80-1F4F-B2A9-82F526261B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5804"/>
            <a:ext cx="10515600" cy="1325563"/>
          </a:xfrm>
        </p:spPr>
        <p:txBody>
          <a:bodyPr/>
          <a:lstStyle/>
          <a:p>
            <a:r>
              <a:rPr lang="ru-RU" b="1" dirty="0"/>
              <a:t>Что такое </a:t>
            </a:r>
            <a:r>
              <a:rPr lang="en-GB" b="1" dirty="0"/>
              <a:t>Progressive Web Apps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BBE9D27-C5C8-5F4B-8F46-9C74C67745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41367"/>
            <a:ext cx="10515600" cy="4835596"/>
          </a:xfrm>
        </p:spPr>
        <p:txBody>
          <a:bodyPr/>
          <a:lstStyle/>
          <a:p>
            <a:pPr marL="0" indent="0">
              <a:buNone/>
            </a:pPr>
            <a:r>
              <a:rPr lang="ru-RU" dirty="0"/>
              <a:t>Веб-проекты, которые выглядят и ведут себя, как мобильные приложения:</a:t>
            </a:r>
          </a:p>
          <a:p>
            <a:r>
              <a:rPr lang="ru-RU" dirty="0"/>
              <a:t>Работают в режиме </a:t>
            </a:r>
            <a:r>
              <a:rPr lang="en-GB" dirty="0"/>
              <a:t>offline</a:t>
            </a:r>
          </a:p>
          <a:p>
            <a:r>
              <a:rPr lang="ru-RU" dirty="0"/>
              <a:t>Имеют иконку на рабочем столе</a:t>
            </a:r>
          </a:p>
          <a:p>
            <a:r>
              <a:rPr lang="ru-RU" dirty="0"/>
              <a:t>Синхронизируют данные в фоновом режиме</a:t>
            </a:r>
          </a:p>
          <a:p>
            <a:pPr marL="0" indent="0">
              <a:buNone/>
            </a:pPr>
            <a:endParaRPr lang="ru-RU" dirty="0"/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91867F61-5283-E34C-AE73-AFF1E22908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31492" y="3486189"/>
            <a:ext cx="6761720" cy="31053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107158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9A62005-DE80-1F4F-B2A9-82F526261B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5804"/>
            <a:ext cx="10515600" cy="1325563"/>
          </a:xfrm>
        </p:spPr>
        <p:txBody>
          <a:bodyPr/>
          <a:lstStyle/>
          <a:p>
            <a:r>
              <a:rPr lang="ru-RU" b="1" dirty="0"/>
              <a:t>Плюсы и возможности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BBE9D27-C5C8-5F4B-8F46-9C74C67745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41367"/>
            <a:ext cx="10515600" cy="3919002"/>
          </a:xfrm>
        </p:spPr>
        <p:txBody>
          <a:bodyPr>
            <a:normAutofit fontScale="62500" lnSpcReduction="20000"/>
          </a:bodyPr>
          <a:lstStyle/>
          <a:p>
            <a:pPr marL="0" indent="0">
              <a:buNone/>
            </a:pPr>
            <a:r>
              <a:rPr lang="ru-RU" b="1" dirty="0"/>
              <a:t>Плюсы</a:t>
            </a:r>
            <a:endParaRPr lang="ru-RU" dirty="0"/>
          </a:p>
          <a:p>
            <a:r>
              <a:rPr lang="ru-RU" dirty="0"/>
              <a:t>Надежные - моментальная загрузка, вы никогда не увидите динозаврика</a:t>
            </a:r>
          </a:p>
          <a:p>
            <a:r>
              <a:rPr lang="ru-RU" dirty="0"/>
              <a:t>Быстрые - быстрый отклик на действия пользователя с плавной анимацией и </a:t>
            </a:r>
            <a:r>
              <a:rPr lang="ru-RU" dirty="0" err="1"/>
              <a:t>скроллом</a:t>
            </a:r>
            <a:endParaRPr lang="ru-RU" dirty="0"/>
          </a:p>
          <a:p>
            <a:r>
              <a:rPr lang="ru-RU" dirty="0"/>
              <a:t>Чарующие - предоставляется максимально возможный </a:t>
            </a:r>
            <a:r>
              <a:rPr lang="ru-RU" dirty="0" err="1"/>
              <a:t>нативный</a:t>
            </a:r>
            <a:r>
              <a:rPr lang="ru-RU" dirty="0"/>
              <a:t> пользовательский опыт</a:t>
            </a:r>
          </a:p>
          <a:p>
            <a:pPr marL="0" indent="0">
              <a:buNone/>
            </a:pPr>
            <a:endParaRPr lang="ru-RU" b="1" dirty="0"/>
          </a:p>
          <a:p>
            <a:pPr marL="0" indent="0">
              <a:buNone/>
            </a:pPr>
            <a:r>
              <a:rPr lang="ru-RU" b="1" dirty="0"/>
              <a:t>Возможности</a:t>
            </a:r>
            <a:endParaRPr lang="ru-RU" dirty="0"/>
          </a:p>
          <a:p>
            <a:r>
              <a:rPr lang="en-GB" dirty="0"/>
              <a:t>Push </a:t>
            </a:r>
            <a:r>
              <a:rPr lang="ru-RU" dirty="0"/>
              <a:t>уведомления</a:t>
            </a:r>
          </a:p>
          <a:p>
            <a:r>
              <a:rPr lang="ru-RU" dirty="0"/>
              <a:t>Фоновая синхронизация</a:t>
            </a:r>
          </a:p>
          <a:p>
            <a:r>
              <a:rPr lang="ru-RU" dirty="0"/>
              <a:t>Доступность </a:t>
            </a:r>
            <a:r>
              <a:rPr lang="en-GB" dirty="0"/>
              <a:t>offline</a:t>
            </a:r>
          </a:p>
          <a:p>
            <a:r>
              <a:rPr lang="ru-RU" dirty="0"/>
              <a:t>Возможность установки на рабочий экран телефона</a:t>
            </a:r>
          </a:p>
          <a:p>
            <a:r>
              <a:rPr lang="ru-RU" dirty="0"/>
              <a:t>Доступ к камере устройства</a:t>
            </a:r>
          </a:p>
          <a:p>
            <a:r>
              <a:rPr lang="ru-RU" dirty="0"/>
              <a:t>Доступ к </a:t>
            </a:r>
            <a:r>
              <a:rPr lang="ru-RU" dirty="0" err="1"/>
              <a:t>геопозиции</a:t>
            </a:r>
            <a:r>
              <a:rPr lang="ru-RU" dirty="0"/>
              <a:t> ...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5F27234-4336-6F43-8F89-5FBAB0B9F703}"/>
              </a:ext>
            </a:extLst>
          </p:cNvPr>
          <p:cNvSpPr txBox="1"/>
          <p:nvPr/>
        </p:nvSpPr>
        <p:spPr>
          <a:xfrm>
            <a:off x="838200" y="5476126"/>
            <a:ext cx="1041200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/>
              <a:t>PWA </a:t>
            </a:r>
            <a:r>
              <a:rPr lang="ru-RU" b="1" dirty="0"/>
              <a:t>и </a:t>
            </a:r>
            <a:r>
              <a:rPr lang="en-GB" b="1" dirty="0"/>
              <a:t>SPA</a:t>
            </a:r>
          </a:p>
          <a:p>
            <a:r>
              <a:rPr lang="en-GB" dirty="0"/>
              <a:t>SPA </a:t>
            </a:r>
            <a:r>
              <a:rPr lang="ru-RU" dirty="0"/>
              <a:t>можно преобразовать в </a:t>
            </a:r>
            <a:r>
              <a:rPr lang="en-GB" dirty="0"/>
              <a:t>PWA, </a:t>
            </a:r>
            <a:r>
              <a:rPr lang="ru-RU" dirty="0"/>
              <a:t>так же как и любую другую веб-страницу</a:t>
            </a:r>
          </a:p>
        </p:txBody>
      </p:sp>
    </p:spTree>
    <p:extLst>
      <p:ext uri="{BB962C8B-B14F-4D97-AF65-F5344CB8AC3E}">
        <p14:creationId xmlns:p14="http://schemas.microsoft.com/office/powerpoint/2010/main" val="25542394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9A62005-DE80-1F4F-B2A9-82F526261B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5804"/>
            <a:ext cx="10515600" cy="1325563"/>
          </a:xfrm>
        </p:spPr>
        <p:txBody>
          <a:bodyPr/>
          <a:lstStyle/>
          <a:p>
            <a:r>
              <a:rPr lang="ru-RU" b="1" dirty="0"/>
              <a:t>Основные "слоны" </a:t>
            </a:r>
            <a:r>
              <a:rPr lang="en-GB" b="1" dirty="0"/>
              <a:t>PWA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BBE9D27-C5C8-5F4B-8F46-9C74C67745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41367"/>
            <a:ext cx="10515600" cy="4835596"/>
          </a:xfrm>
        </p:spPr>
        <p:txBody>
          <a:bodyPr/>
          <a:lstStyle/>
          <a:p>
            <a:r>
              <a:rPr lang="en-GB" dirty="0"/>
              <a:t>Server Workers</a:t>
            </a:r>
          </a:p>
          <a:p>
            <a:r>
              <a:rPr lang="ru-RU" dirty="0"/>
              <a:t>Фоновая синхронизация</a:t>
            </a:r>
          </a:p>
          <a:p>
            <a:r>
              <a:rPr lang="en-GB" dirty="0"/>
              <a:t>Push </a:t>
            </a:r>
            <a:r>
              <a:rPr lang="ru-RU" dirty="0"/>
              <a:t>уведомления</a:t>
            </a:r>
          </a:p>
          <a:p>
            <a:r>
              <a:rPr lang="ru-RU" dirty="0"/>
              <a:t>Манифест, разрешающий добавление на рабочий экран</a:t>
            </a:r>
          </a:p>
        </p:txBody>
      </p:sp>
    </p:spTree>
    <p:extLst>
      <p:ext uri="{BB962C8B-B14F-4D97-AF65-F5344CB8AC3E}">
        <p14:creationId xmlns:p14="http://schemas.microsoft.com/office/powerpoint/2010/main" val="239784066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9A62005-DE80-1F4F-B2A9-82F526261B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5804"/>
            <a:ext cx="10515600" cy="1325563"/>
          </a:xfrm>
        </p:spPr>
        <p:txBody>
          <a:bodyPr/>
          <a:lstStyle/>
          <a:p>
            <a:r>
              <a:rPr lang="en-GB" b="1" dirty="0"/>
              <a:t>Lighthouse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BBE9D27-C5C8-5F4B-8F46-9C74C67745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41367"/>
            <a:ext cx="10515600" cy="4835596"/>
          </a:xfrm>
        </p:spPr>
        <p:txBody>
          <a:bodyPr>
            <a:normAutofit fontScale="92500" lnSpcReduction="10000"/>
          </a:bodyPr>
          <a:lstStyle/>
          <a:p>
            <a:pPr marL="0" indent="0">
              <a:lnSpc>
                <a:spcPct val="110000"/>
              </a:lnSpc>
              <a:buNone/>
            </a:pPr>
            <a:r>
              <a:rPr lang="ru-RU" dirty="0"/>
              <a:t>Расширение диагностики сайта под </a:t>
            </a:r>
            <a:r>
              <a:rPr lang="en-GB" dirty="0"/>
              <a:t>Chrome. </a:t>
            </a:r>
            <a:r>
              <a:rPr lang="ru-RU" dirty="0"/>
              <a:t>Проверяет:</a:t>
            </a:r>
          </a:p>
          <a:p>
            <a:pPr>
              <a:lnSpc>
                <a:spcPct val="110000"/>
              </a:lnSpc>
            </a:pPr>
            <a:r>
              <a:rPr lang="ru-RU" dirty="0"/>
              <a:t>Как быстро грузится сайт</a:t>
            </a:r>
          </a:p>
          <a:p>
            <a:pPr>
              <a:lnSpc>
                <a:spcPct val="110000"/>
              </a:lnSpc>
            </a:pPr>
            <a:r>
              <a:rPr lang="ru-RU" dirty="0"/>
              <a:t>Форматы картинок и их сжатие</a:t>
            </a:r>
          </a:p>
          <a:p>
            <a:pPr>
              <a:lnSpc>
                <a:spcPct val="110000"/>
              </a:lnSpc>
            </a:pPr>
            <a:r>
              <a:rPr lang="ru-RU" dirty="0"/>
              <a:t>Неиспользуемый </a:t>
            </a:r>
            <a:r>
              <a:rPr lang="en-GB" dirty="0" err="1"/>
              <a:t>css</a:t>
            </a:r>
            <a:endParaRPr lang="en-GB" dirty="0"/>
          </a:p>
          <a:p>
            <a:pPr>
              <a:lnSpc>
                <a:spcPct val="110000"/>
              </a:lnSpc>
            </a:pPr>
            <a:r>
              <a:rPr lang="en-GB" dirty="0"/>
              <a:t>SEO</a:t>
            </a:r>
          </a:p>
          <a:p>
            <a:pPr>
              <a:lnSpc>
                <a:spcPct val="110000"/>
              </a:lnSpc>
            </a:pPr>
            <a:r>
              <a:rPr lang="en-GB" dirty="0"/>
              <a:t>Best practice</a:t>
            </a:r>
          </a:p>
          <a:p>
            <a:pPr>
              <a:lnSpc>
                <a:spcPct val="110000"/>
              </a:lnSpc>
            </a:pPr>
            <a:r>
              <a:rPr lang="ru-RU" dirty="0"/>
              <a:t>Соответствие требованиям </a:t>
            </a:r>
            <a:r>
              <a:rPr lang="en-GB" dirty="0"/>
              <a:t>PWA</a:t>
            </a:r>
          </a:p>
          <a:p>
            <a:pPr lvl="1">
              <a:lnSpc>
                <a:spcPct val="110000"/>
              </a:lnSpc>
            </a:pPr>
            <a:r>
              <a:rPr lang="ru-RU" dirty="0"/>
              <a:t>Скорость загрузки в 3</a:t>
            </a:r>
            <a:r>
              <a:rPr lang="en-GB" dirty="0"/>
              <a:t>G</a:t>
            </a:r>
          </a:p>
          <a:p>
            <a:pPr lvl="1">
              <a:lnSpc>
                <a:spcPct val="110000"/>
              </a:lnSpc>
            </a:pPr>
            <a:r>
              <a:rPr lang="ru-RU" dirty="0"/>
              <a:t>Доступность </a:t>
            </a:r>
            <a:r>
              <a:rPr lang="en-GB" dirty="0"/>
              <a:t>offline</a:t>
            </a:r>
          </a:p>
          <a:p>
            <a:pPr lvl="1">
              <a:lnSpc>
                <a:spcPct val="110000"/>
              </a:lnSpc>
            </a:pPr>
            <a:r>
              <a:rPr lang="ru-RU" dirty="0"/>
              <a:t>Возможность установить</a:t>
            </a:r>
          </a:p>
          <a:p>
            <a:pPr marL="0" indent="0">
              <a:lnSpc>
                <a:spcPct val="110000"/>
              </a:lnSpc>
              <a:buNone/>
            </a:pP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12478695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9A62005-DE80-1F4F-B2A9-82F526261B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5804"/>
            <a:ext cx="10515600" cy="1325563"/>
          </a:xfrm>
        </p:spPr>
        <p:txBody>
          <a:bodyPr/>
          <a:lstStyle/>
          <a:p>
            <a:r>
              <a:rPr lang="en-GB" b="1" dirty="0" err="1"/>
              <a:t>manifest.json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BBE9D27-C5C8-5F4B-8F46-9C74C67745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41367"/>
            <a:ext cx="10515600" cy="1957887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ru-RU" dirty="0"/>
              <a:t>Обычный </a:t>
            </a:r>
            <a:r>
              <a:rPr lang="en-GB" dirty="0" err="1"/>
              <a:t>json</a:t>
            </a:r>
            <a:r>
              <a:rPr lang="en-GB" dirty="0"/>
              <a:t> </a:t>
            </a:r>
            <a:r>
              <a:rPr lang="ru-RU" dirty="0"/>
              <a:t>файл, содержащий информацию для браузера, как ваше веб-приложение должно себя вести, когда "установлено" на мобильное устройство.</a:t>
            </a:r>
          </a:p>
          <a:p>
            <a:pPr marL="0" indent="0">
              <a:buNone/>
            </a:pPr>
            <a:r>
              <a:rPr lang="ru-RU" dirty="0"/>
              <a:t>Наличие этого файла обязательно в </a:t>
            </a:r>
            <a:r>
              <a:rPr lang="en-GB" dirty="0"/>
              <a:t>Chrome </a:t>
            </a:r>
            <a:r>
              <a:rPr lang="ru-RU" dirty="0"/>
              <a:t>для показа предложения </a:t>
            </a:r>
            <a:r>
              <a:rPr lang="en-GB" dirty="0"/>
              <a:t>Add to Home Screen</a:t>
            </a:r>
          </a:p>
          <a:p>
            <a:endParaRPr lang="ru-RU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8666B42-04F1-5049-B8DD-BB3A95B11B96}"/>
              </a:ext>
            </a:extLst>
          </p:cNvPr>
          <p:cNvSpPr txBox="1"/>
          <p:nvPr/>
        </p:nvSpPr>
        <p:spPr>
          <a:xfrm>
            <a:off x="838200" y="4201297"/>
            <a:ext cx="10515600" cy="21852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b="1" dirty="0">
                <a:latin typeface="+mj-lt"/>
              </a:rPr>
              <a:t>Web App Manifest Generator</a:t>
            </a:r>
          </a:p>
          <a:p>
            <a:endParaRPr lang="en-GB" sz="3200" b="1" dirty="0"/>
          </a:p>
          <a:p>
            <a:r>
              <a:rPr lang="ru-RU" dirty="0"/>
              <a:t>Сервис генерации манифеста для проекта (</a:t>
            </a:r>
            <a:r>
              <a:rPr lang="en-GB" dirty="0"/>
              <a:t>open source)</a:t>
            </a:r>
          </a:p>
          <a:p>
            <a:r>
              <a:rPr lang="en-GB" dirty="0">
                <a:hlinkClick r:id="rId2"/>
              </a:rPr>
              <a:t>https://app-manifest.firebaseapp.com/</a:t>
            </a:r>
            <a:endParaRPr lang="en-GB" dirty="0"/>
          </a:p>
          <a:p>
            <a:br>
              <a:rPr lang="en-GB" dirty="0"/>
            </a:b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5138014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9A62005-DE80-1F4F-B2A9-82F526261B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5804"/>
            <a:ext cx="10515600" cy="1325563"/>
          </a:xfrm>
        </p:spPr>
        <p:txBody>
          <a:bodyPr/>
          <a:lstStyle/>
          <a:p>
            <a:r>
              <a:rPr lang="en-GB" b="1" i="1" dirty="0"/>
              <a:t>HTML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BBE9D27-C5C8-5F4B-8F46-9C74C67745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41367"/>
            <a:ext cx="10515600" cy="4835596"/>
          </a:xfrm>
        </p:spPr>
        <p:txBody>
          <a:bodyPr/>
          <a:lstStyle/>
          <a:p>
            <a:pPr marL="0" indent="0">
              <a:buNone/>
            </a:pPr>
            <a:r>
              <a:rPr lang="ru-RU" dirty="0"/>
              <a:t>Добавьте в тэг </a:t>
            </a:r>
            <a:r>
              <a:rPr lang="en-GB" dirty="0"/>
              <a:t>head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ru-RU"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DC773B53-FB5D-694B-A307-D1296736BD3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199" y="2330415"/>
            <a:ext cx="10305543" cy="13395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214250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9A62005-DE80-1F4F-B2A9-82F526261B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5804"/>
            <a:ext cx="10515600" cy="1325563"/>
          </a:xfrm>
        </p:spPr>
        <p:txBody>
          <a:bodyPr/>
          <a:lstStyle/>
          <a:p>
            <a:r>
              <a:rPr lang="ru-RU" b="1" dirty="0"/>
              <a:t>Тестирование на реальном устройстве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BBE9D27-C5C8-5F4B-8F46-9C74C67745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41367"/>
            <a:ext cx="10515600" cy="4835596"/>
          </a:xfrm>
        </p:spPr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GB" dirty="0"/>
              <a:t>Chrome dev tools -&gt; more tools -&gt; remote devices</a:t>
            </a:r>
          </a:p>
          <a:p>
            <a:pPr marL="514350" indent="-514350">
              <a:buFont typeface="+mj-lt"/>
              <a:buAutoNum type="arabicPeriod"/>
            </a:pPr>
            <a:r>
              <a:rPr lang="ru-RU" dirty="0"/>
              <a:t>Дать доступ на экране устройства</a:t>
            </a:r>
          </a:p>
          <a:p>
            <a:pPr marL="514350" indent="-514350">
              <a:buFont typeface="+mj-lt"/>
              <a:buAutoNum type="arabicPeriod"/>
            </a:pPr>
            <a:r>
              <a:rPr lang="ru-RU" dirty="0"/>
              <a:t>Поставить галочку </a:t>
            </a:r>
            <a:r>
              <a:rPr lang="en-GB" dirty="0"/>
              <a:t>Port forwarding, </a:t>
            </a:r>
            <a:r>
              <a:rPr lang="ru-RU" dirty="0"/>
              <a:t>добавить новое правило с адресом </a:t>
            </a:r>
            <a:r>
              <a:rPr lang="en-GB" dirty="0"/>
              <a:t>PWA (## localhost:3000)</a:t>
            </a:r>
          </a:p>
          <a:p>
            <a:pPr marL="514350" indent="-514350">
              <a:buFont typeface="+mj-lt"/>
              <a:buAutoNum type="arabicPeriod"/>
            </a:pPr>
            <a:r>
              <a:rPr lang="ru-RU" dirty="0"/>
              <a:t>Кликнуть по имени устройства</a:t>
            </a:r>
          </a:p>
          <a:p>
            <a:pPr marL="514350" indent="-514350">
              <a:buFont typeface="+mj-lt"/>
              <a:buAutoNum type="arabicPeriod"/>
            </a:pPr>
            <a:r>
              <a:rPr lang="en-GB" dirty="0"/>
              <a:t>New tab -&gt; </a:t>
            </a:r>
            <a:r>
              <a:rPr lang="ru-RU" dirty="0"/>
              <a:t>адрес </a:t>
            </a:r>
            <a:r>
              <a:rPr lang="en-GB" dirty="0"/>
              <a:t>PWA -&gt; inspect</a:t>
            </a:r>
          </a:p>
          <a:p>
            <a:pPr marL="0" indent="0">
              <a:buNone/>
            </a:pP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13800598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9A62005-DE80-1F4F-B2A9-82F526261B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5804"/>
            <a:ext cx="10515600" cy="1325563"/>
          </a:xfrm>
        </p:spPr>
        <p:txBody>
          <a:bodyPr/>
          <a:lstStyle/>
          <a:p>
            <a:r>
              <a:rPr lang="ru-RU" b="1" dirty="0"/>
              <a:t>Установка на рабочий экран телефона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BBE9D27-C5C8-5F4B-8F46-9C74C67745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41367"/>
            <a:ext cx="10515600" cy="4835596"/>
          </a:xfrm>
        </p:spPr>
        <p:txBody>
          <a:bodyPr/>
          <a:lstStyle/>
          <a:p>
            <a:pPr marL="0" indent="0">
              <a:buNone/>
            </a:pPr>
            <a:r>
              <a:rPr lang="ru-RU" dirty="0"/>
              <a:t>У </a:t>
            </a:r>
            <a:r>
              <a:rPr lang="en-GB" dirty="0"/>
              <a:t>window </a:t>
            </a:r>
            <a:r>
              <a:rPr lang="ru-RU" dirty="0"/>
              <a:t>есть метод</a:t>
            </a:r>
            <a:r>
              <a:rPr lang="ru-RU" i="1" dirty="0"/>
              <a:t> </a:t>
            </a:r>
            <a:r>
              <a:rPr lang="en-GB" i="1" dirty="0" err="1"/>
              <a:t>e.prompt</a:t>
            </a:r>
            <a:r>
              <a:rPr lang="en-GB" i="1" dirty="0"/>
              <a:t>()</a:t>
            </a:r>
            <a:r>
              <a:rPr lang="en-GB" dirty="0"/>
              <a:t> </a:t>
            </a:r>
            <a:r>
              <a:rPr lang="ru-RU" dirty="0"/>
              <a:t>и </a:t>
            </a:r>
            <a:r>
              <a:rPr lang="en-GB" dirty="0"/>
              <a:t>listener </a:t>
            </a:r>
            <a:r>
              <a:rPr lang="en-GB" i="1" dirty="0" err="1"/>
              <a:t>beforeinstallprompt</a:t>
            </a:r>
            <a:r>
              <a:rPr lang="en-GB" dirty="0"/>
              <a:t>, </a:t>
            </a:r>
            <a:r>
              <a:rPr lang="ru-RU" dirty="0"/>
              <a:t>который можно вызвать, если приложение соответствует определенным требованиям (в </a:t>
            </a:r>
            <a:r>
              <a:rPr lang="en-GB" dirty="0"/>
              <a:t>Chrome </a:t>
            </a:r>
            <a:r>
              <a:rPr lang="ru-RU" dirty="0"/>
              <a:t>отрабатывает автоматически).</a:t>
            </a:r>
          </a:p>
          <a:p>
            <a:r>
              <a:rPr lang="ru-RU" dirty="0"/>
              <a:t>Приложение еще не установлено</a:t>
            </a:r>
          </a:p>
          <a:p>
            <a:r>
              <a:rPr lang="ru-RU" dirty="0"/>
              <a:t>Пользователь взаимодействовал с доменом минимум 30 секунд</a:t>
            </a:r>
          </a:p>
          <a:p>
            <a:r>
              <a:rPr lang="ru-RU" dirty="0"/>
              <a:t>Приложение соответствует требованиям </a:t>
            </a:r>
            <a:r>
              <a:rPr lang="en-GB" dirty="0"/>
              <a:t>PWA</a:t>
            </a: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65787379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64</TotalTime>
  <Words>426</Words>
  <Application>Microsoft Macintosh PowerPoint</Application>
  <PresentationFormat>Широкоэкранный</PresentationFormat>
  <Paragraphs>102</Paragraphs>
  <Slides>18</Slides>
  <Notes>0</Notes>
  <HiddenSlides>1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18</vt:i4>
      </vt:variant>
    </vt:vector>
  </HeadingPairs>
  <TitlesOfParts>
    <vt:vector size="22" baseType="lpstr">
      <vt:lpstr>Arial</vt:lpstr>
      <vt:lpstr>Calibri</vt:lpstr>
      <vt:lpstr>Calibri Light</vt:lpstr>
      <vt:lpstr>Тема Office</vt:lpstr>
      <vt:lpstr>Fast start with PWA. Service Workers. Кеширование</vt:lpstr>
      <vt:lpstr>Что такое Progressive Web Apps</vt:lpstr>
      <vt:lpstr>Плюсы и возможности</vt:lpstr>
      <vt:lpstr>Основные "слоны" PWA</vt:lpstr>
      <vt:lpstr>Lighthouse</vt:lpstr>
      <vt:lpstr>manifest.json</vt:lpstr>
      <vt:lpstr>HTML</vt:lpstr>
      <vt:lpstr>Тестирование на реальном устройстве</vt:lpstr>
      <vt:lpstr>Установка на рабочий экран телефона</vt:lpstr>
      <vt:lpstr>Service Workers</vt:lpstr>
      <vt:lpstr>Service Workers</vt:lpstr>
      <vt:lpstr>Service Worker lifecycle</vt:lpstr>
      <vt:lpstr>Когда обновляется Service Worker?</vt:lpstr>
      <vt:lpstr>Кеширование с Service Workers</vt:lpstr>
      <vt:lpstr>cashes</vt:lpstr>
      <vt:lpstr>Динамическое кеширование</vt:lpstr>
      <vt:lpstr>Презентация PowerPoint</vt:lpstr>
      <vt:lpstr>Полезные ссылки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Kirill Matrosov</dc:creator>
  <cp:lastModifiedBy>Kirill Matrosov</cp:lastModifiedBy>
  <cp:revision>14</cp:revision>
  <dcterms:created xsi:type="dcterms:W3CDTF">2018-09-20T16:03:36Z</dcterms:created>
  <dcterms:modified xsi:type="dcterms:W3CDTF">2018-09-27T14:18:16Z</dcterms:modified>
</cp:coreProperties>
</file>

<file path=docProps/thumbnail.jpeg>
</file>